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1.xml" ContentType="application/vnd.openxmlformats-officedocument.themeOverride+xml"/>
  <Override PartName="/ppt/tags/tag9.xml" ContentType="application/vnd.openxmlformats-officedocument.presentationml.tags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heme/themeOverride5.xml" ContentType="application/vnd.openxmlformats-officedocument.themeOverride+xml"/>
  <Override PartName="/ppt/tags/tag12.xml" ContentType="application/vnd.openxmlformats-officedocument.presentationml.tags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ags/tag13.xml" ContentType="application/vnd.openxmlformats-officedocument.presentationml.tags+xml"/>
  <Override PartName="/ppt/theme/themeOverride8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9.xml" ContentType="application/vnd.openxmlformats-officedocument.themeOverride+xml"/>
  <Override PartName="/ppt/tags/tag16.xml" ContentType="application/vnd.openxmlformats-officedocument.presentationml.tags+xml"/>
  <Override PartName="/ppt/theme/themeOverride10.xml" ContentType="application/vnd.openxmlformats-officedocument.themeOverride+xml"/>
  <Override PartName="/ppt/tags/tag17.xml" ContentType="application/vnd.openxmlformats-officedocument.presentationml.tags+xml"/>
  <Override PartName="/ppt/theme/themeOverride11.xml" ContentType="application/vnd.openxmlformats-officedocument.themeOverride+xml"/>
  <Override PartName="/ppt/tags/tag18.xml" ContentType="application/vnd.openxmlformats-officedocument.presentationml.tags+xml"/>
  <Override PartName="/ppt/theme/themeOverride12.xml" ContentType="application/vnd.openxmlformats-officedocument.themeOverride+xml"/>
  <Override PartName="/ppt/tags/tag19.xml" ContentType="application/vnd.openxmlformats-officedocument.presentationml.tags+xml"/>
  <Override PartName="/ppt/theme/themeOverride13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  <p:sldMasterId id="2147483683" r:id="rId4"/>
    <p:sldMasterId id="2147483704" r:id="rId5"/>
  </p:sldMasterIdLst>
  <p:notesMasterIdLst>
    <p:notesMasterId r:id="rId87"/>
  </p:notesMasterIdLst>
  <p:sldIdLst>
    <p:sldId id="299" r:id="rId6"/>
    <p:sldId id="257" r:id="rId7"/>
    <p:sldId id="298" r:id="rId8"/>
    <p:sldId id="296" r:id="rId9"/>
    <p:sldId id="490" r:id="rId10"/>
    <p:sldId id="276" r:id="rId11"/>
    <p:sldId id="258" r:id="rId12"/>
    <p:sldId id="359" r:id="rId13"/>
    <p:sldId id="260" r:id="rId14"/>
    <p:sldId id="261" r:id="rId15"/>
    <p:sldId id="305" r:id="rId16"/>
    <p:sldId id="311" r:id="rId17"/>
    <p:sldId id="262" r:id="rId18"/>
    <p:sldId id="272" r:id="rId19"/>
    <p:sldId id="273" r:id="rId20"/>
    <p:sldId id="331" r:id="rId21"/>
    <p:sldId id="309" r:id="rId22"/>
    <p:sldId id="265" r:id="rId23"/>
    <p:sldId id="327" r:id="rId24"/>
    <p:sldId id="330" r:id="rId25"/>
    <p:sldId id="274" r:id="rId26"/>
    <p:sldId id="264" r:id="rId27"/>
    <p:sldId id="267" r:id="rId28"/>
    <p:sldId id="268" r:id="rId29"/>
    <p:sldId id="306" r:id="rId30"/>
    <p:sldId id="324" r:id="rId31"/>
    <p:sldId id="307" r:id="rId32"/>
    <p:sldId id="277" r:id="rId33"/>
    <p:sldId id="308" r:id="rId34"/>
    <p:sldId id="279" r:id="rId35"/>
    <p:sldId id="269" r:id="rId36"/>
    <p:sldId id="437" r:id="rId37"/>
    <p:sldId id="328" r:id="rId38"/>
    <p:sldId id="438" r:id="rId39"/>
    <p:sldId id="361" r:id="rId40"/>
    <p:sldId id="362" r:id="rId41"/>
    <p:sldId id="329" r:id="rId42"/>
    <p:sldId id="387" r:id="rId43"/>
    <p:sldId id="381" r:id="rId44"/>
    <p:sldId id="382" r:id="rId45"/>
    <p:sldId id="383" r:id="rId46"/>
    <p:sldId id="439" r:id="rId47"/>
    <p:sldId id="385" r:id="rId48"/>
    <p:sldId id="443" r:id="rId49"/>
    <p:sldId id="444" r:id="rId50"/>
    <p:sldId id="445" r:id="rId51"/>
    <p:sldId id="446" r:id="rId52"/>
    <p:sldId id="447" r:id="rId53"/>
    <p:sldId id="448" r:id="rId54"/>
    <p:sldId id="449" r:id="rId55"/>
    <p:sldId id="440" r:id="rId56"/>
    <p:sldId id="441" r:id="rId57"/>
    <p:sldId id="442" r:id="rId58"/>
    <p:sldId id="450" r:id="rId59"/>
    <p:sldId id="451" r:id="rId60"/>
    <p:sldId id="452" r:id="rId61"/>
    <p:sldId id="453" r:id="rId62"/>
    <p:sldId id="454" r:id="rId63"/>
    <p:sldId id="457" r:id="rId64"/>
    <p:sldId id="458" r:id="rId65"/>
    <p:sldId id="459" r:id="rId66"/>
    <p:sldId id="460" r:id="rId67"/>
    <p:sldId id="464" r:id="rId68"/>
    <p:sldId id="462" r:id="rId69"/>
    <p:sldId id="463" r:id="rId70"/>
    <p:sldId id="465" r:id="rId71"/>
    <p:sldId id="466" r:id="rId72"/>
    <p:sldId id="467" r:id="rId73"/>
    <p:sldId id="468" r:id="rId74"/>
    <p:sldId id="469" r:id="rId75"/>
    <p:sldId id="470" r:id="rId76"/>
    <p:sldId id="471" r:id="rId77"/>
    <p:sldId id="472" r:id="rId78"/>
    <p:sldId id="344" r:id="rId79"/>
    <p:sldId id="380" r:id="rId80"/>
    <p:sldId id="314" r:id="rId81"/>
    <p:sldId id="315" r:id="rId82"/>
    <p:sldId id="316" r:id="rId83"/>
    <p:sldId id="321" r:id="rId84"/>
    <p:sldId id="317" r:id="rId85"/>
    <p:sldId id="390" r:id="rId86"/>
  </p:sldIdLst>
  <p:sldSz cx="12192000" cy="6858000"/>
  <p:notesSz cx="6858000" cy="9144000"/>
  <p:custDataLst>
    <p:tags r:id="rId8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n" initials="h" lastIdx="2" clrIdx="0"/>
  <p:cmAuthor id="2" name="gzygw" initials="g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1" autoAdjust="0"/>
    <p:restoredTop sz="86347" autoAdjust="0"/>
  </p:normalViewPr>
  <p:slideViewPr>
    <p:cSldViewPr snapToGrid="0" showGuides="1">
      <p:cViewPr varScale="1">
        <p:scale>
          <a:sx n="111" d="100"/>
          <a:sy n="111" d="100"/>
        </p:scale>
        <p:origin x="82" y="36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6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commentAuthors" Target="commentAuthor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90" Type="http://schemas.openxmlformats.org/officeDocument/2006/relationships/presProps" Target="presProps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tags" Target="tags/tag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BCCD3-B7F3-49CA-896A-2E60A3B39B18}" type="datetimeFigureOut">
              <a:rPr lang="zh-CN" altLang="en-US" smtClean="0"/>
              <a:t>2023-7-10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11595-10A7-41E3-91C0-6E63F53A78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" y="652"/>
            <a:ext cx="12208569" cy="686336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6790"/>
            <a:ext cx="6172200" cy="4874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9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0240E-C217-4A4E-9DDE-AEEFFDD63EA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4990"/>
            <a:ext cx="10515600" cy="435292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EDB54-FF7B-4B39-A506-13C354176EC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760"/>
            <a:ext cx="2628900" cy="581215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760"/>
            <a:ext cx="7683500" cy="58121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A829E-360B-4731-92AC-7B7888E586D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548680"/>
            <a:ext cx="11410911" cy="562074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370" y="1268760"/>
            <a:ext cx="11425271" cy="525658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Font typeface="Wingdings" panose="05000000000000000000" pitchFamily="2" charset="2"/>
              <a:buChar char="n"/>
              <a:defRPr sz="1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81A1AF-1F21-445C-9364-F03FAD56FA0E}" type="datetimeFigureOut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  <a:t>2023-7-10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3EBAFD-DDF6-4F85-B172-D4A1F59C0B26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  <a:t>‹#›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49" y="548680"/>
            <a:ext cx="11617291" cy="504056"/>
          </a:xfrm>
          <a:prstGeom prst="rect">
            <a:avLst/>
          </a:prstGeom>
        </p:spPr>
        <p:txBody>
          <a:bodyPr/>
          <a:lstStyle>
            <a:lvl1pPr algn="l">
              <a:defRPr lang="zh-CN" altLang="en-US" sz="2400" b="1" kern="1200" smtClean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39350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6611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620688"/>
            <a:ext cx="11376587" cy="43204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046"/>
            <a:ext cx="9144000" cy="2388870"/>
          </a:xfrm>
          <a:prstGeom prst="rect">
            <a:avLst/>
          </a:prstGeo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356"/>
            <a:ext cx="9144000" cy="16554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D408E-0D90-43B9-98D2-BD6A2B069F82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4990"/>
            <a:ext cx="10515600" cy="4352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8DF42-9B3A-426E-9096-F486E2C57950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548680"/>
            <a:ext cx="11410911" cy="562074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370" y="1268760"/>
            <a:ext cx="11425271" cy="5256584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Font typeface="Wingdings" panose="05000000000000000000" pitchFamily="2" charset="2"/>
              <a:buChar char="n"/>
              <a:defRPr sz="1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81A1AF-1F21-445C-9364-F03FAD56FA0E}" type="datetimeFigureOut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  <a:t>2023-7-10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3EBAFD-DDF6-4F85-B172-D4A1F59C0B26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  <a:t>‹#›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49" y="548680"/>
            <a:ext cx="11617291" cy="504056"/>
          </a:xfrm>
          <a:prstGeom prst="rect">
            <a:avLst/>
          </a:prstGeom>
        </p:spPr>
        <p:txBody>
          <a:bodyPr/>
          <a:lstStyle>
            <a:lvl1pPr algn="l">
              <a:defRPr lang="zh-CN" altLang="en-US" sz="2400" b="1" kern="1200" smtClean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39350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6611" y="1196752"/>
            <a:ext cx="5740029" cy="540060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371" y="620688"/>
            <a:ext cx="11376587" cy="43204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690"/>
            <a:ext cx="10515600" cy="2851786"/>
          </a:xfrm>
          <a:prstGeom prst="rect">
            <a:avLst/>
          </a:prstGeo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146"/>
            <a:ext cx="10515600" cy="1501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80"/>
            </a:lvl1pPr>
            <a:lvl2pPr marL="548640" indent="0">
              <a:buNone/>
              <a:defRPr sz="2400"/>
            </a:lvl2pPr>
            <a:lvl3pPr marL="1097280" indent="0">
              <a:buNone/>
              <a:defRPr sz="216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4F2E-1DFF-47BC-8BB6-C5F46166E9F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4990"/>
            <a:ext cx="5156200" cy="4352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4990"/>
            <a:ext cx="5156200" cy="4352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53022-83E8-4CB7-9447-706D55F80D47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2447595" y="1124745"/>
            <a:ext cx="2208245" cy="4525963"/>
          </a:xfrm>
          <a:prstGeom prst="rect">
            <a:avLst/>
          </a:prstGeom>
        </p:spPr>
        <p:txBody>
          <a:bodyPr/>
          <a:lstStyle>
            <a:lvl1pPr algn="r">
              <a:buNone/>
              <a:defRPr sz="4800">
                <a:solidFill>
                  <a:srgbClr val="FFCC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altLang="zh-CN" sz="4800" dirty="0">
                <a:solidFill>
                  <a:srgbClr val="FFCC00"/>
                </a:solidFill>
              </a:rPr>
              <a:t>01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02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03</a:t>
            </a:r>
          </a:p>
          <a:p>
            <a:r>
              <a:rPr lang="en-US" altLang="zh-CN" sz="4800" dirty="0">
                <a:solidFill>
                  <a:srgbClr val="FFCC00"/>
                </a:solidFill>
              </a:rPr>
              <a:t>04</a:t>
            </a:r>
          </a:p>
          <a:p>
            <a:pPr lvl="0"/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1851" y="1124745"/>
            <a:ext cx="6331115" cy="45259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 lang="zh-CN" altLang="en-US" sz="2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lnSpc>
                <a:spcPct val="250000"/>
              </a:lnSpc>
              <a:defRPr sz="1600" i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" y="652"/>
            <a:ext cx="12208569" cy="686336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2116"/>
            <a:ext cx="5158316" cy="8229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6"/>
            <a:ext cx="5158316" cy="36842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2116"/>
            <a:ext cx="5183717" cy="8229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717" cy="36842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76226-BAF4-42EB-8F77-76D5CCD37E5E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BF7C-328B-437C-AE32-9391278512D1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38DAF-C5CF-4F3F-8D17-0E5F8782BDC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6790"/>
            <a:ext cx="6172200" cy="4874896"/>
          </a:xfrm>
          <a:prstGeom prst="rect">
            <a:avLst/>
          </a:prstGeo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9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131D1-9CAD-4302-8BC2-983D6AD57D2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2023-7-10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 userDrawn="1"/>
        </p:nvSpPr>
        <p:spPr bwMode="auto">
          <a:xfrm>
            <a:off x="1" y="1"/>
            <a:ext cx="12204700" cy="648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16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5589270"/>
            <a:ext cx="284480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440">
                <a:solidFill>
                  <a:srgbClr val="898989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717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5589270"/>
            <a:ext cx="386080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440">
                <a:solidFill>
                  <a:srgbClr val="898989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717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5589270"/>
            <a:ext cx="284480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440">
                <a:solidFill>
                  <a:srgbClr val="898989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38BC68-CB4C-4295-AF47-AFBA62B9A368}" type="slidenum">
              <a:rPr lang="en-US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360" b="1" kern="1200">
          <a:solidFill>
            <a:srgbClr val="716F7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54864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09728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64592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194560" algn="l" rtl="0" eaLnBrk="0" fontAlgn="base" hangingPunct="0">
        <a:spcBef>
          <a:spcPct val="0"/>
        </a:spcBef>
        <a:spcAft>
          <a:spcPct val="0"/>
        </a:spcAft>
        <a:defRPr sz="336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11480" indent="-41148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60" kern="1200">
          <a:solidFill>
            <a:srgbClr val="716F70"/>
          </a:solidFill>
          <a:latin typeface="+mn-lt"/>
          <a:ea typeface="+mn-ea"/>
          <a:cs typeface="+mn-cs"/>
        </a:defRPr>
      </a:lvl1pPr>
      <a:lvl2pPr marL="89154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0" kern="1200">
          <a:solidFill>
            <a:srgbClr val="716F70"/>
          </a:solidFill>
          <a:latin typeface="+mn-lt"/>
          <a:ea typeface="+mn-ea"/>
          <a:cs typeface="+mn-cs"/>
        </a:defRPr>
      </a:lvl2pPr>
      <a:lvl3pPr marL="1371600" indent="-2743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16F70"/>
          </a:solidFill>
          <a:latin typeface="+mn-lt"/>
          <a:ea typeface="+mn-ea"/>
          <a:cs typeface="+mn-cs"/>
        </a:defRPr>
      </a:lvl3pPr>
      <a:lvl4pPr marL="1920240" indent="-2743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716F70"/>
          </a:solidFill>
          <a:latin typeface="+mn-lt"/>
          <a:ea typeface="+mn-ea"/>
          <a:cs typeface="+mn-cs"/>
        </a:defRPr>
      </a:lvl4pPr>
      <a:lvl5pPr marL="2468880" indent="-27432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rgbClr val="716F70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图片2副本.jp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4" y="-25400"/>
            <a:ext cx="12289368" cy="691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金智教育ppt7-30"/>
          <p:cNvPicPr>
            <a:picLocks noChangeAspect="1" noChangeArrowheads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-48684" y="-36303"/>
            <a:ext cx="12289368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图片2副本.jp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84" y="-25400"/>
            <a:ext cx="12289368" cy="691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金智教育ppt7-30"/>
          <p:cNvPicPr>
            <a:picLocks noChangeAspect="1" noChangeArrowheads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-48684" y="-36303"/>
            <a:ext cx="12289368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2023-7-10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hyperlink" Target="https://ehall.nynu.edu.cn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58.png"/><Relationship Id="rId4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4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4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4" Type="http://schemas.openxmlformats.org/officeDocument/2006/relationships/image" Target="../media/image7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image" Target="../media/image8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4" Type="http://schemas.openxmlformats.org/officeDocument/2006/relationships/image" Target="../media/image8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Relationship Id="rId4" Type="http://schemas.openxmlformats.org/officeDocument/2006/relationships/image" Target="../media/image9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image" Target="../media/image9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image" Target="../media/image9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image" Target="../media/image9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9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4" Type="http://schemas.openxmlformats.org/officeDocument/2006/relationships/image" Target="../media/image10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image" Target="../media/image10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image" Target="../media/image10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image" Target="../media/image10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4" Type="http://schemas.openxmlformats.org/officeDocument/2006/relationships/image" Target="../media/image10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9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tags" Target="../tags/tag72.xml"/><Relationship Id="rId7" Type="http://schemas.openxmlformats.org/officeDocument/2006/relationships/image" Target="../media/image116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115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73.xml"/><Relationship Id="rId9" Type="http://schemas.openxmlformats.org/officeDocument/2006/relationships/image" Target="../media/image11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120.png"/><Relationship Id="rId5" Type="http://schemas.openxmlformats.org/officeDocument/2006/relationships/image" Target="../media/image118.png"/><Relationship Id="rId4" Type="http://schemas.openxmlformats.org/officeDocument/2006/relationships/image" Target="../media/image11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07945" y="1743710"/>
            <a:ext cx="7745730" cy="12439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0"/>
              </a:spcBef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长春</a:t>
            </a:r>
            <a:r>
              <a:rPr lang="zh-CN" altLang="en-US" sz="5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医学</a:t>
            </a:r>
            <a:r>
              <a:rPr lang="zh-CN" altLang="en-US" sz="5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高等专科学校</a:t>
            </a:r>
            <a:endParaRPr lang="zh-CN" altLang="en-US" sz="48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4241" y="3429000"/>
            <a:ext cx="3443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办公自动化系统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40994" y="5413045"/>
            <a:ext cx="2194955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金智教育：晋思远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14020" y="5445970"/>
            <a:ext cx="2728210" cy="36830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2023.07.7</a:t>
            </a:r>
            <a:endParaRPr lang="zh-CN" altLang="en-US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83" y="306067"/>
            <a:ext cx="3034405" cy="658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989975" y="947458"/>
            <a:ext cx="595047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在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菜单导航栏</a:t>
            </a:r>
            <a:r>
              <a:rPr lang="en-US" altLang="zh-CN" sz="2000" b="1" dirty="0">
                <a:solidFill>
                  <a:prstClr val="black"/>
                </a:solidFill>
              </a:rPr>
              <a:t>】---</a:t>
            </a:r>
            <a:r>
              <a:rPr lang="zh-CN" altLang="en-US" sz="2000" b="1" dirty="0">
                <a:solidFill>
                  <a:prstClr val="black"/>
                </a:solidFill>
              </a:rPr>
              <a:t>选择‘公文管理</a:t>
            </a:r>
            <a:r>
              <a:rPr lang="en-US" altLang="zh-CN" sz="2000" b="1" dirty="0">
                <a:solidFill>
                  <a:prstClr val="black"/>
                </a:solidFill>
              </a:rPr>
              <a:t>→</a:t>
            </a:r>
            <a:r>
              <a:rPr lang="zh-CN" altLang="en-US" sz="2000" b="1" dirty="0">
                <a:solidFill>
                  <a:prstClr val="black"/>
                </a:solidFill>
              </a:rPr>
              <a:t>校级发文’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69365" y="1452245"/>
            <a:ext cx="9461500" cy="5057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38855" y="19507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点击公文管理</a:t>
            </a:r>
            <a:r>
              <a:rPr lang="en-US" altLang="zh-CN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→</a:t>
            </a:r>
            <a:r>
              <a:rPr lang="zh-CN" altLang="en-US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点击校级发文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989974" y="947458"/>
            <a:ext cx="10951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在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发文审批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菜单中可查看当前 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待办发文</a:t>
            </a:r>
            <a:r>
              <a:rPr lang="en-US" altLang="zh-CN" sz="2000" b="1" dirty="0">
                <a:solidFill>
                  <a:prstClr val="black"/>
                </a:solidFill>
              </a:rPr>
              <a:t>】 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在办发文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办结发文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草稿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2610558" y="3892028"/>
            <a:ext cx="4459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待办和在办的区别和联系：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</a:rPr>
              <a:t>待办：针对该应用需办理的文件；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</a:rPr>
              <a:t>在办：流转经过当前用户且未办结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749" y="1574350"/>
            <a:ext cx="9978501" cy="20908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598393" y="953622"/>
            <a:ext cx="5950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发文审批流程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3840" y="1504950"/>
            <a:ext cx="11704320" cy="38481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112804" y="947458"/>
            <a:ext cx="6354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/>
              <a:t>在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发文审批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界面点击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发起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进入发文表单界面</a:t>
            </a:r>
            <a:endParaRPr lang="zh-CN" altLang="zh-CN" sz="2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37282"/>
            <a:ext cx="12192000" cy="35834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445" y="1452245"/>
            <a:ext cx="9835515" cy="5054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0510" y="1268730"/>
            <a:ext cx="11650980" cy="4320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4514" y="378301"/>
            <a:ext cx="8247500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首次使用需要先点击</a:t>
            </a:r>
            <a:r>
              <a:rPr lang="en-US" altLang="zh-CN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发文拟稿</a:t>
            </a:r>
            <a:r>
              <a:rPr lang="en-US" altLang="zh-CN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、下载</a:t>
            </a:r>
            <a:r>
              <a:rPr lang="en-US" altLang="zh-CN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正文控件</a:t>
            </a:r>
            <a:r>
              <a:rPr lang="en-US" altLang="zh-CN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，安装完毕后重启启动浏览器重新进入</a:t>
            </a:r>
            <a:r>
              <a:rPr lang="en-US" altLang="zh-CN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OA</a:t>
            </a:r>
            <a:r>
              <a:rPr lang="zh-CN" altLang="en-US" sz="227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平台。</a:t>
            </a:r>
            <a:endParaRPr lang="zh-CN" altLang="en-US" sz="2275" dirty="0">
              <a:solidFill>
                <a:srgbClr val="FF0000"/>
              </a:solidFill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714" y="2308771"/>
            <a:ext cx="4305222" cy="334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6570350" y="6156649"/>
            <a:ext cx="460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*安装控件时最好将本地防护软件暂时关闭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0510" y="1867535"/>
            <a:ext cx="11650980" cy="43205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499" y="839537"/>
            <a:ext cx="11937101" cy="6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发文拟稿：正文部分需要点击</a:t>
            </a:r>
            <a:r>
              <a:rPr lang="en-US" altLang="zh-CN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编辑正文</a:t>
            </a:r>
            <a:r>
              <a:rPr lang="en-US" altLang="zh-CN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，打开之前安装的控件进行正文的编写，正文编写操作与</a:t>
            </a:r>
            <a:r>
              <a:rPr lang="en-US" altLang="zh-CN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Word</a:t>
            </a:r>
            <a:r>
              <a:rPr lang="zh-CN" altLang="en-US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一致，正文编写完毕后点击左上角</a:t>
            </a:r>
            <a:r>
              <a:rPr lang="en-US" altLang="zh-CN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保存并关闭</a:t>
            </a:r>
            <a:r>
              <a:rPr lang="en-US" altLang="zh-CN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89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，如下图所示：</a:t>
            </a:r>
            <a:endParaRPr lang="en-US" altLang="zh-CN" sz="189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611" y="1941226"/>
            <a:ext cx="8828916" cy="384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2"/>
          <p:cNvSpPr txBox="1"/>
          <p:nvPr/>
        </p:nvSpPr>
        <p:spPr>
          <a:xfrm>
            <a:off x="5035942" y="2560687"/>
            <a:ext cx="4813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</a:rPr>
              <a:t>注</a:t>
            </a:r>
            <a:r>
              <a:rPr lang="en-US" altLang="zh-CN" sz="2000" b="1" dirty="0">
                <a:solidFill>
                  <a:srgbClr val="FF0000"/>
                </a:solidFill>
              </a:rPr>
              <a:t>:</a:t>
            </a:r>
            <a:r>
              <a:rPr lang="zh-CN" altLang="en-US" sz="2000" b="1" dirty="0">
                <a:solidFill>
                  <a:srgbClr val="FF0000"/>
                </a:solidFill>
              </a:rPr>
              <a:t>不要点</a:t>
            </a:r>
            <a:r>
              <a:rPr lang="en-US" altLang="zh-CN" sz="2000" b="1" dirty="0">
                <a:solidFill>
                  <a:srgbClr val="FF0000"/>
                </a:solidFill>
              </a:rPr>
              <a:t>word</a:t>
            </a:r>
            <a:r>
              <a:rPr lang="zh-CN" altLang="en-US" sz="2000" b="1" dirty="0">
                <a:solidFill>
                  <a:srgbClr val="FF0000"/>
                </a:solidFill>
              </a:rPr>
              <a:t>中的保存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123224" y="1005759"/>
            <a:ext cx="3254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 </a:t>
            </a:r>
            <a:r>
              <a:rPr lang="zh-CN" altLang="en-US" sz="2000" b="1" dirty="0">
                <a:solidFill>
                  <a:prstClr val="black"/>
                </a:solidFill>
              </a:rPr>
              <a:t>附件可在线预览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5" name="箭头: 下弧形 4"/>
          <p:cNvSpPr/>
          <p:nvPr/>
        </p:nvSpPr>
        <p:spPr>
          <a:xfrm>
            <a:off x="3089817" y="5022274"/>
            <a:ext cx="2576442" cy="108065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747" y="739613"/>
            <a:ext cx="5732990" cy="58178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10" y="2007751"/>
            <a:ext cx="5458690" cy="262738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478986" y="1005759"/>
            <a:ext cx="10951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 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暂存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、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暂存为草稿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的区别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5804018" y="1940330"/>
            <a:ext cx="56267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</a:rPr>
              <a:t>点击</a:t>
            </a: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暂存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</a:rPr>
              <a:t>后，不会关闭当前表单页面；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000" b="1" dirty="0">
              <a:solidFill>
                <a:srgbClr val="FF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</a:rPr>
              <a:t>点击</a:t>
            </a: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暂存为草稿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</a:rPr>
              <a:t>后，直接关闭当前表单；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256124" y="5189384"/>
            <a:ext cx="4813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</a:rPr>
              <a:t>二者操作后都会进入应用的草稿箱；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350" y="3798230"/>
            <a:ext cx="6362526" cy="2928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5905" y="1725930"/>
            <a:ext cx="5187315" cy="188976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3515" y="2381250"/>
            <a:ext cx="6061075" cy="2788285"/>
          </a:xfrm>
          <a:prstGeom prst="rect">
            <a:avLst/>
          </a:prstGeom>
        </p:spPr>
      </p:pic>
      <p:pic>
        <p:nvPicPr>
          <p:cNvPr id="1942351134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17360" y="2272348"/>
            <a:ext cx="5274310" cy="300545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1112804" y="947458"/>
            <a:ext cx="10023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表单相关信息确认填好后，根据文件实际情况，选择具体的下步办理人，办理人多个时，可手动选择；最后点击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提交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6367496" y="3647151"/>
            <a:ext cx="839449" cy="479686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478987" y="1005759"/>
            <a:ext cx="7161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 </a:t>
            </a:r>
            <a:r>
              <a:rPr lang="zh-CN" altLang="en-US" sz="2000" b="1" dirty="0">
                <a:solidFill>
                  <a:prstClr val="black"/>
                </a:solidFill>
              </a:rPr>
              <a:t>发文发起后，后面节点可对表单进行打印、查看等操作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0625" y="1569085"/>
            <a:ext cx="10114280" cy="49371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2470245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使用前说明</a:t>
            </a:r>
          </a:p>
        </p:txBody>
      </p:sp>
      <p:sp>
        <p:nvSpPr>
          <p:cNvPr id="7" name="标题 2"/>
          <p:cNvSpPr txBox="1"/>
          <p:nvPr/>
        </p:nvSpPr>
        <p:spPr>
          <a:xfrm>
            <a:off x="1991545" y="980728"/>
            <a:ext cx="7949145" cy="525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办公服务系统亮点</a:t>
            </a:r>
          </a:p>
        </p:txBody>
      </p:sp>
      <p:sp>
        <p:nvSpPr>
          <p:cNvPr id="9" name="矩形 8"/>
          <p:cNvSpPr/>
          <p:nvPr/>
        </p:nvSpPr>
        <p:spPr>
          <a:xfrm>
            <a:off x="1979953" y="2055650"/>
            <a:ext cx="81369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、响应速度、兼容性提高，适应市面上主流的操作系统和浏览器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 Chrome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浏览器极速模式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、操作简化，查询速度优化加快；可以设置默认意见，实现快速审批；系统自动识别下一步处理人，实现一键提交；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、公文办结后自动转换为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格式，在线浏览更便捷；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、针对审批意见增加监控功能，重要的意见系统自动提醒相关人员；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、手机版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，公文的签批可在手机上实现；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478986" y="1005759"/>
            <a:ext cx="10951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 </a:t>
            </a:r>
            <a:r>
              <a:rPr lang="zh-CN" altLang="en-US" sz="2000" b="1" dirty="0">
                <a:solidFill>
                  <a:prstClr val="black"/>
                </a:solidFill>
              </a:rPr>
              <a:t>点击打印后，可对表单进行打印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4930" y="1569085"/>
            <a:ext cx="9502140" cy="469836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7512" y="897915"/>
            <a:ext cx="11196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/>
              <a:t>【</a:t>
            </a:r>
            <a:r>
              <a:rPr lang="zh-CN" altLang="en-US" sz="2000" b="1" dirty="0"/>
              <a:t>发文审批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各个领导审批，均可以进行正文的阅览、编辑，编辑会保留痕迹，便于秘书编号套红处理，保存并关闭后，填写意见，选择下一步办理人，然后点击“提交”即可。</a:t>
            </a:r>
            <a:endParaRPr lang="en-US" altLang="zh-CN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2"/>
          <a:stretch>
            <a:fillRect/>
          </a:stretch>
        </p:blipFill>
        <p:spPr bwMode="auto">
          <a:xfrm>
            <a:off x="728766" y="2147454"/>
            <a:ext cx="11077575" cy="41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1112803" y="947458"/>
            <a:ext cx="10842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审批人员在左边意见框填写意见</a:t>
            </a: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</a:t>
            </a:r>
            <a:r>
              <a:rPr lang="zh-CN" altLang="en-US" sz="2000" b="1" dirty="0"/>
              <a:t>选择下一步流程节点</a:t>
            </a: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</a:t>
            </a:r>
            <a:r>
              <a:rPr lang="zh-CN" altLang="en-US" sz="2000" b="1" dirty="0"/>
              <a:t>选择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下一步办理人</a:t>
            </a:r>
            <a:r>
              <a:rPr lang="en-US" altLang="zh-CN" sz="2000" b="1" dirty="0"/>
              <a:t>】</a:t>
            </a: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 — 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提交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；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1225056" y="1655344"/>
            <a:ext cx="6942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注意：可将常用意见添加到右边备选框中，下次直接使用；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0365" y="2397125"/>
            <a:ext cx="11574780" cy="417576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112803" y="1015698"/>
            <a:ext cx="10842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在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拟稿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提交后，之后节点人员进入申请单，点击表单下方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流转记录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按钮，图文形式展示流转记录</a:t>
            </a:r>
          </a:p>
        </p:txBody>
      </p:sp>
      <p:sp>
        <p:nvSpPr>
          <p:cNvPr id="3" name="矩形 2"/>
          <p:cNvSpPr/>
          <p:nvPr/>
        </p:nvSpPr>
        <p:spPr>
          <a:xfrm>
            <a:off x="3269467" y="5680713"/>
            <a:ext cx="52580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【流程图】界面中，鼠标放在‘</a:t>
            </a:r>
            <a:r>
              <a:rPr lang="en-US" altLang="zh-CN" sz="20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i</a:t>
            </a:r>
            <a:r>
              <a:rPr lang="zh-CN" altLang="zh-CN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’上会显示该节点处理人、分配和处理的时间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62150" y="2247900"/>
            <a:ext cx="8267700" cy="2362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362" y="1896526"/>
            <a:ext cx="9579006" cy="350942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1112804" y="1015698"/>
            <a:ext cx="7417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在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流转记录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界面中，文字更加详细的展示了申请过程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0565" y="1805305"/>
            <a:ext cx="11124565" cy="40392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7512" y="788268"/>
            <a:ext cx="8999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发文秘书编号制版套红：编号、并保存后，点击‘</a:t>
            </a:r>
            <a:r>
              <a:rPr lang="zh-CN" altLang="en-US" sz="2000" b="1" dirty="0">
                <a:solidFill>
                  <a:srgbClr val="FF0000"/>
                </a:solidFill>
              </a:rPr>
              <a:t>保存</a:t>
            </a:r>
            <a:r>
              <a:rPr lang="zh-CN" altLang="en-US" sz="2000" b="1" dirty="0"/>
              <a:t>’按钮后再去套红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/>
              <a:t>      （发文管理员操作，其他人员可忽略操作）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5" name="箭头: 下弧形 4"/>
          <p:cNvSpPr/>
          <p:nvPr/>
        </p:nvSpPr>
        <p:spPr>
          <a:xfrm rot="20772124">
            <a:off x="7619344" y="4613564"/>
            <a:ext cx="1967345" cy="94522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6530" y="1687195"/>
            <a:ext cx="7428865" cy="3348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74940" y="2268855"/>
            <a:ext cx="4417060" cy="14744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2986" y="921771"/>
            <a:ext cx="1050081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发文秘书编号制版套红（制版出文节点）：接受修订</a:t>
            </a:r>
            <a:r>
              <a:rPr lang="en-US" altLang="zh-CN" sz="2000" b="1" dirty="0"/>
              <a:t>---</a:t>
            </a:r>
            <a:r>
              <a:rPr lang="zh-CN" altLang="en-US" sz="2000" b="1" dirty="0"/>
              <a:t>选择具体红头模板</a:t>
            </a:r>
            <a:r>
              <a:rPr lang="en-US" altLang="zh-CN" sz="2000" b="1" dirty="0"/>
              <a:t>----</a:t>
            </a:r>
            <a:r>
              <a:rPr lang="zh-CN" altLang="en-US" sz="2000" b="1" dirty="0">
                <a:solidFill>
                  <a:srgbClr val="FF0000"/>
                </a:solidFill>
              </a:rPr>
              <a:t>保存并关闭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</a:rPr>
              <a:t>      </a:t>
            </a:r>
            <a:r>
              <a:rPr lang="en-US" altLang="zh-CN" sz="2000" b="1" dirty="0">
                <a:solidFill>
                  <a:schemeClr val="tx1"/>
                </a:solidFill>
              </a:rPr>
              <a:t>（发文管理员操作，其他人员可忽略操作）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784" y="1607653"/>
            <a:ext cx="8186432" cy="460671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10185" y="890132"/>
            <a:ext cx="639497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发文秘书文件发布，</a:t>
            </a:r>
            <a:r>
              <a:rPr lang="zh-CN" altLang="en-US" sz="2000" dirty="0"/>
              <a:t>确认基本信息选择公开范围等，（发文管理员操作，其他人员可忽略操作）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1472" y="5646077"/>
            <a:ext cx="40455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流程</a:t>
            </a:r>
            <a:r>
              <a:rPr lang="zh-CN" altLang="en-US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文件发布后，选择‘提交’结束流程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箭头: 左 5"/>
          <p:cNvSpPr/>
          <p:nvPr/>
        </p:nvSpPr>
        <p:spPr>
          <a:xfrm rot="16200000">
            <a:off x="4622800" y="4004734"/>
            <a:ext cx="558800" cy="448733"/>
          </a:xfrm>
          <a:prstGeom prst="leftArrow">
            <a:avLst>
              <a:gd name="adj1" fmla="val 3417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263" y="4664339"/>
            <a:ext cx="4268480" cy="19307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11" y="1643606"/>
            <a:ext cx="9549085" cy="226023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校级文件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9976" y="940253"/>
            <a:ext cx="9105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发文秘书文件发布后，有权限的用户可以在首页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校级文件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查看</a:t>
            </a:r>
            <a:endParaRPr lang="en-US" altLang="zh-CN" sz="2000" dirty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49045" y="1565275"/>
            <a:ext cx="9693910" cy="48621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21875" y="890132"/>
            <a:ext cx="9695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/>
              <a:t>发文管理员文件发布后，有权限的用户可以在首页菜单栏中</a:t>
            </a:r>
            <a:r>
              <a:rPr lang="en-US" altLang="zh-CN" sz="2000" b="1" dirty="0"/>
              <a:t>【</a:t>
            </a:r>
            <a:r>
              <a:rPr lang="zh-CN" altLang="en-US" sz="2000" b="1" dirty="0"/>
              <a:t>校级文件</a:t>
            </a:r>
            <a:r>
              <a:rPr lang="en-US" altLang="zh-CN" sz="2000" b="1" dirty="0"/>
              <a:t>】</a:t>
            </a:r>
            <a:r>
              <a:rPr lang="zh-CN" altLang="en-US" sz="2000" b="1" dirty="0"/>
              <a:t>查看</a:t>
            </a:r>
            <a:endParaRPr lang="en-US" altLang="zh-CN" sz="2000" dirty="0"/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校级文件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2330666" y="5894177"/>
            <a:ext cx="742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或在菜单导航栏找到</a:t>
            </a: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校级文件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</a:rPr>
              <a:t>应用中查看相关已发布的文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9265" y="1906270"/>
            <a:ext cx="11254105" cy="3381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0"/>
          <p:cNvSpPr txBox="1"/>
          <p:nvPr/>
        </p:nvSpPr>
        <p:spPr>
          <a:xfrm>
            <a:off x="1686011" y="1115277"/>
            <a:ext cx="3991457" cy="432048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系统概要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终端客户系统要求</a:t>
            </a:r>
          </a:p>
        </p:txBody>
      </p:sp>
      <p:sp>
        <p:nvSpPr>
          <p:cNvPr id="8" name="矩形 7"/>
          <p:cNvSpPr/>
          <p:nvPr/>
        </p:nvSpPr>
        <p:spPr>
          <a:xfrm>
            <a:off x="1686011" y="1997185"/>
            <a:ext cx="893851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操作系统： 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Win7/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WIN10/WIN11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浏览器：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 Chrome/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极速模式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Office2007-SP3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及以上 或 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官方正版；（如不需要起草、修改文件正文，则对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无要求。</a:t>
            </a:r>
          </a:p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通信：具备网络连接，并且网络连接保证通畅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0" y="288385"/>
            <a:ext cx="2470245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使用前说明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895" y="956875"/>
            <a:ext cx="6896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可以进行正文查阅、附件查看下载、预览和正文下载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校级文件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25245" y="1635125"/>
            <a:ext cx="10230485" cy="48431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2370" r="25037"/>
          <a:stretch>
            <a:fillRect/>
          </a:stretch>
        </p:blipFill>
        <p:spPr>
          <a:xfrm>
            <a:off x="5075102" y="2450027"/>
            <a:ext cx="5080952" cy="2360248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10989" y="1015698"/>
            <a:ext cx="11444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进入发文</a:t>
            </a:r>
            <a:r>
              <a:rPr lang="en-US" altLang="zh-CN" sz="2000" b="1" dirty="0">
                <a:solidFill>
                  <a:prstClr val="black"/>
                </a:solidFill>
              </a:rPr>
              <a:t>--【</a:t>
            </a:r>
            <a:r>
              <a:rPr lang="zh-CN" altLang="en-US" sz="2000" b="1" dirty="0">
                <a:solidFill>
                  <a:prstClr val="black"/>
                </a:solidFill>
              </a:rPr>
              <a:t>办结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页面，可查看所有已办结的审批单（看到的审批单数量依据权限不同有所区分）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38077" y="5266524"/>
            <a:ext cx="6738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*文件发布是从发文将正文、附件等信息发布到学校文件中，审批流程并未结束。只有选择下一步</a:t>
            </a: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结束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</a:rPr>
              <a:t>，并提交。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zh-CN" altLang="en-US" sz="2000" b="1" dirty="0">
                <a:solidFill>
                  <a:srgbClr val="FF0000"/>
                </a:solidFill>
              </a:rPr>
              <a:t>申请单办结后，在</a:t>
            </a: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办结发文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</a:rPr>
              <a:t>中可查看办理结果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发文管理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54" y="2450027"/>
            <a:ext cx="4419600" cy="195794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989975" y="947458"/>
            <a:ext cx="595047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在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菜单导航栏</a:t>
            </a:r>
            <a:r>
              <a:rPr lang="en-US" altLang="zh-CN" sz="2000" b="1" dirty="0">
                <a:solidFill>
                  <a:prstClr val="black"/>
                </a:solidFill>
              </a:rPr>
              <a:t>】---</a:t>
            </a:r>
            <a:r>
              <a:rPr lang="zh-CN" altLang="en-US" sz="2000" b="1" dirty="0">
                <a:solidFill>
                  <a:prstClr val="black"/>
                </a:solidFill>
              </a:rPr>
              <a:t>选择‘公文管理</a:t>
            </a:r>
            <a:r>
              <a:rPr lang="en-US" altLang="zh-CN" sz="2000" b="1" dirty="0">
                <a:solidFill>
                  <a:prstClr val="black"/>
                </a:solidFill>
              </a:rPr>
              <a:t>→</a:t>
            </a:r>
            <a:r>
              <a:rPr lang="zh-CN" altLang="en-US" sz="2000" b="1" dirty="0">
                <a:solidFill>
                  <a:prstClr val="black"/>
                </a:solidFill>
              </a:rPr>
              <a:t>校级收文’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" y="288385"/>
            <a:ext cx="1705969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收文管理</a:t>
            </a:r>
            <a:endParaRPr lang="zh-CN" altLang="en-US" sz="3035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39925" y="1450975"/>
            <a:ext cx="8312150" cy="52197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17296" y="1007675"/>
            <a:ext cx="2883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校级收文流程图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收文管理</a:t>
            </a:r>
          </a:p>
        </p:txBody>
      </p:sp>
      <p:sp>
        <p:nvSpPr>
          <p:cNvPr id="9" name="文本框 7"/>
          <p:cNvSpPr txBox="1"/>
          <p:nvPr/>
        </p:nvSpPr>
        <p:spPr>
          <a:xfrm>
            <a:off x="1417296" y="5893632"/>
            <a:ext cx="967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*学校收文只有特定的管理员有发起按钮的权限，非管理员只需了解回复、处理即可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9800" y="1463040"/>
            <a:ext cx="7772400" cy="39319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540" y="2150745"/>
            <a:ext cx="10968355" cy="2682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7296" y="1007675"/>
            <a:ext cx="288377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填写相关字段即可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收文管理</a:t>
            </a:r>
          </a:p>
        </p:txBody>
      </p:sp>
      <p:sp>
        <p:nvSpPr>
          <p:cNvPr id="9" name="文本框 7"/>
          <p:cNvSpPr txBox="1"/>
          <p:nvPr/>
        </p:nvSpPr>
        <p:spPr>
          <a:xfrm>
            <a:off x="1417296" y="5893632"/>
            <a:ext cx="967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*学校收文只有特定的管理员有发起按钮的权限，非管理员只需了解回复、处理即可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1561465"/>
            <a:ext cx="9817100" cy="417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6825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收到待办后的操作步骤</a:t>
            </a:r>
            <a:r>
              <a:rPr lang="en-US" altLang="zh-CN" sz="2000" b="1" dirty="0">
                <a:solidFill>
                  <a:prstClr val="black"/>
                </a:solidFill>
              </a:rPr>
              <a:t>:</a:t>
            </a:r>
            <a:r>
              <a:rPr lang="zh-CN" altLang="en-US" sz="2000" b="1" dirty="0">
                <a:solidFill>
                  <a:prstClr val="black"/>
                </a:solidFill>
              </a:rPr>
              <a:t>待办中查看</a:t>
            </a:r>
            <a:r>
              <a:rPr lang="en-US" altLang="zh-CN" sz="2000" b="1" dirty="0">
                <a:solidFill>
                  <a:prstClr val="black"/>
                </a:solidFill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</a:rPr>
              <a:t>点击即可进入办理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收文管理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0425" y="1637665"/>
            <a:ext cx="10074910" cy="483044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895" y="956875"/>
            <a:ext cx="9690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收到待办后的操作步骤</a:t>
            </a:r>
            <a:r>
              <a:rPr lang="en-US" altLang="zh-CN" sz="2000" b="1" dirty="0">
                <a:solidFill>
                  <a:prstClr val="black"/>
                </a:solidFill>
              </a:rPr>
              <a:t>:</a:t>
            </a:r>
            <a:r>
              <a:rPr lang="zh-CN" altLang="en-US" sz="2000" b="1" dirty="0">
                <a:solidFill>
                  <a:prstClr val="black"/>
                </a:solidFill>
              </a:rPr>
              <a:t>点开待办、查看表单信息、填写意见并提交即可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收文管理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0490" y="1534160"/>
            <a:ext cx="9204960" cy="400812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895" y="956875"/>
            <a:ext cx="8553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收到传阅后的操作步骤：查看后，点击</a:t>
            </a:r>
            <a:r>
              <a:rPr lang="en-US" altLang="zh-CN" sz="2000" b="1" dirty="0">
                <a:solidFill>
                  <a:prstClr val="black"/>
                </a:solidFill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</a:rPr>
              <a:t>已阅</a:t>
            </a:r>
            <a:r>
              <a:rPr lang="en-US" altLang="zh-CN" sz="2000" b="1" dirty="0">
                <a:solidFill>
                  <a:prstClr val="black"/>
                </a:solidFill>
              </a:rPr>
              <a:t>】</a:t>
            </a:r>
            <a:r>
              <a:rPr lang="zh-CN" altLang="en-US" sz="2000" b="1" dirty="0">
                <a:solidFill>
                  <a:prstClr val="black"/>
                </a:solidFill>
              </a:rPr>
              <a:t>后，待办消失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收文管理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31900" y="1356995"/>
            <a:ext cx="10081895" cy="52876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895" y="956875"/>
            <a:ext cx="8553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收到分发后的操作步骤：查看后，可填写意见，也可以不填写。点击提交即可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收文管理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336" y="1984561"/>
            <a:ext cx="8096477" cy="424876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会议室预定</a:t>
            </a:r>
          </a:p>
        </p:txBody>
      </p:sp>
      <p:sp>
        <p:nvSpPr>
          <p:cNvPr id="6" name="文本框 7"/>
          <p:cNvSpPr txBox="1"/>
          <p:nvPr/>
        </p:nvSpPr>
        <p:spPr>
          <a:xfrm>
            <a:off x="8503550" y="1395612"/>
            <a:ext cx="339252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左边菜单栏，选择会议室预定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5575" y="937895"/>
            <a:ext cx="5379720" cy="51587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6100" y="1122680"/>
            <a:ext cx="10507980" cy="55397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登录方式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979722" y="288122"/>
            <a:ext cx="10361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</a:rPr>
              <a:t>登录地址：</a:t>
            </a:r>
            <a:r>
              <a:rPr lang="en-US" altLang="zh-CN" sz="2000" b="1" dirty="0">
                <a:solidFill>
                  <a:schemeClr val="accent2"/>
                </a:solidFill>
                <a:hlinkClick r:id="rId4"/>
              </a:rPr>
              <a:t>https://ehall.ccmc.edu.cn</a:t>
            </a:r>
            <a:endParaRPr lang="en-US" altLang="zh-CN" sz="2000" b="1" dirty="0">
              <a:solidFill>
                <a:schemeClr val="accent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登录账号：</a:t>
            </a:r>
            <a:r>
              <a:rPr lang="zh-CN" altLang="en-US" sz="2000" dirty="0">
                <a:solidFill>
                  <a:srgbClr val="FF0000"/>
                </a:solidFill>
                <a:latin typeface="Gadugi" panose="020B0502040204020203" pitchFamily="34" charset="0"/>
              </a:rPr>
              <a:t>账号为工号、登录初始密码为 统一身份认证密码（</a:t>
            </a:r>
            <a:r>
              <a:rPr lang="zh-CN" altLang="en-US" sz="1400" b="0" i="0" dirty="0">
                <a:solidFill>
                  <a:srgbClr val="6B6B6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身份证最后一位为</a:t>
            </a:r>
            <a:r>
              <a:rPr lang="en-US" altLang="zh-CN" sz="1400" b="0" i="0" dirty="0">
                <a:solidFill>
                  <a:srgbClr val="6B6B6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400" b="0" i="0" dirty="0">
                <a:solidFill>
                  <a:srgbClr val="6B6B6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，请使用大写</a:t>
            </a:r>
            <a:r>
              <a:rPr lang="en-US" altLang="zh-CN" sz="1400" b="0" i="0" dirty="0">
                <a:solidFill>
                  <a:srgbClr val="6B6B6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400" b="0" i="0" dirty="0">
                <a:solidFill>
                  <a:srgbClr val="6B6B6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000" dirty="0">
                <a:solidFill>
                  <a:srgbClr val="FF0000"/>
                </a:solidFill>
                <a:latin typeface="Gadugi" panose="020B0502040204020203" pitchFamily="34" charset="0"/>
              </a:rPr>
              <a:t>）</a:t>
            </a:r>
            <a:endParaRPr lang="zh-CN" altLang="zh-CN" sz="20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2120" y="2018030"/>
            <a:ext cx="8893175" cy="419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895" y="956875"/>
            <a:ext cx="8553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拥有权限的人，可点击发起按钮进行发起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会议室预定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4050" y="1458595"/>
            <a:ext cx="11158220" cy="5159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6930" y="4110990"/>
            <a:ext cx="43370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左边查看需要预定的会议室</a:t>
            </a:r>
          </a:p>
          <a:p>
            <a:r>
              <a:rPr lang="zh-CN" altLang="en-US">
                <a:solidFill>
                  <a:srgbClr val="FF0000"/>
                </a:solidFill>
              </a:rPr>
              <a:t>上面查看日期</a:t>
            </a:r>
          </a:p>
          <a:p>
            <a:r>
              <a:rPr lang="zh-CN" altLang="en-US">
                <a:solidFill>
                  <a:srgbClr val="FF0000"/>
                </a:solidFill>
              </a:rPr>
              <a:t>确认无误后点击申请即可进入申请界面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选择参会领导、确定会议室信息，准确无误后点击提交即可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会议室预定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9715" y="1417955"/>
            <a:ext cx="8950325" cy="532193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申请之后，会在这里体现出来。注：会议的开始时间不能大于结束时间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会议室预定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3250" y="1557655"/>
            <a:ext cx="1063942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会议室预定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会议室预定流程图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25295" y="2017395"/>
            <a:ext cx="8941435" cy="328993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会议室通知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会议室通知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9595" y="1466850"/>
            <a:ext cx="10292715" cy="519557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会议室通知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会议室通知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1795" y="1548765"/>
            <a:ext cx="11409045" cy="3760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80030" y="2133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提示还有几条未查看的通知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40360" y="5076190"/>
            <a:ext cx="1639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查看具体内容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427980" y="4940935"/>
            <a:ext cx="1538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个人回复数量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会议室通知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会议室通知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2880" y="1437005"/>
            <a:ext cx="11826875" cy="52317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34945" y="53790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查看签到情况和回复的结束时间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会议室签到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会议室签到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8110" y="1703705"/>
            <a:ext cx="11752580" cy="4097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07380" y="4537075"/>
            <a:ext cx="2623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↑</a:t>
            </a:r>
            <a:r>
              <a:rPr lang="zh-CN" altLang="en-US">
                <a:solidFill>
                  <a:srgbClr val="FF0000"/>
                </a:solidFill>
              </a:rPr>
              <a:t>点击即可，可查看会议的签到情况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会议室签到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会议室签到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1460" y="4638675"/>
            <a:ext cx="262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可查看会议的签到情况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4495" y="1356360"/>
            <a:ext cx="11382375" cy="5153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87335" y="34994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动态二维码的地址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60395" y="41687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静态二维码可直接下载打印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00980" y="5399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具体的参会情况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周会表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查看所发布的会议情况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1460" y="4638675"/>
            <a:ext cx="262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可查看会议的签到情况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00980" y="5399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具体的参会情况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4640" y="1574800"/>
            <a:ext cx="11007090" cy="4725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85" y="1574800"/>
            <a:ext cx="1205801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待办已办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979722" y="288122"/>
            <a:ext cx="1036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sz="2000" b="1" dirty="0">
                <a:solidFill>
                  <a:prstClr val="black"/>
                </a:solidFill>
              </a:rPr>
              <a:t>进入门户之后，点击工作台</a:t>
            </a:r>
            <a:r>
              <a:rPr lang="en-US" altLang="zh-CN" sz="2000" b="1" dirty="0">
                <a:solidFill>
                  <a:prstClr val="black"/>
                </a:solidFill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</a:rPr>
              <a:t>下滑可收到来自</a:t>
            </a:r>
            <a:r>
              <a:rPr lang="en-US" altLang="zh-CN" sz="2000" b="1" dirty="0">
                <a:solidFill>
                  <a:prstClr val="black"/>
                </a:solidFill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</a:rPr>
              <a:t>的待办已办。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0865" y="1351915"/>
            <a:ext cx="10625455" cy="4996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785" y="1071245"/>
            <a:ext cx="10047605" cy="55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校领导日程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137895" y="956875"/>
            <a:ext cx="8553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</a:rPr>
              <a:t>查看校领导的时间安排</a:t>
            </a:r>
            <a:endParaRPr lang="en-US" altLang="zh-CN" sz="1705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1460" y="4638675"/>
            <a:ext cx="262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可查看会议的签到情况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00980" y="5399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具体的参会情况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545" y="1287780"/>
            <a:ext cx="10582910" cy="539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" y="1374775"/>
            <a:ext cx="11268710" cy="525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公文管理</a:t>
            </a:r>
            <a:r>
              <a:rPr lang="en-US" altLang="zh-CN" sz="2000" b="1" dirty="0">
                <a:latin typeface="Gadugi" panose="020B0502040204020203" pitchFamily="34" charset="0"/>
                <a:ea typeface="宋体" panose="02010600030101010101" pitchFamily="2" charset="-122"/>
              </a:rPr>
              <a:t>→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请示签报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请示签报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04620" y="1481455"/>
            <a:ext cx="8354060" cy="530034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申请表单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请示签报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7920" y="1526540"/>
            <a:ext cx="9643110" cy="474853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sz="2000" b="1" dirty="0">
                <a:latin typeface="Gadugi" panose="020B0502040204020203" pitchFamily="34" charset="0"/>
                <a:ea typeface="宋体" panose="02010600030101010101" pitchFamily="2" charset="-122"/>
              </a:rPr>
              <a:t>流程图</a:t>
            </a:r>
            <a:endParaRPr 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请示签报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6880" y="1554480"/>
            <a:ext cx="9703435" cy="472249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sz="2000" b="1" dirty="0">
                <a:latin typeface="Gadugi" panose="020B0502040204020203" pitchFamily="34" charset="0"/>
                <a:ea typeface="宋体" panose="02010600030101010101" pitchFamily="2" charset="-122"/>
              </a:rPr>
              <a:t>会议纪要发布</a:t>
            </a:r>
            <a:endParaRPr 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会议纪要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7390" y="1506855"/>
            <a:ext cx="10752455" cy="4969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430" y="1703070"/>
            <a:ext cx="10471785" cy="360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sz="2000" b="1" dirty="0">
                <a:latin typeface="Gadugi" panose="020B0502040204020203" pitchFamily="34" charset="0"/>
                <a:ea typeface="宋体" panose="02010600030101010101" pitchFamily="2" charset="-122"/>
              </a:rPr>
              <a:t>会议纪要表单流程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white"/>
                </a:solidFill>
              </a:rPr>
              <a:t>会议纪要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7920" y="1519555"/>
            <a:ext cx="9956165" cy="50584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310" y="1657350"/>
            <a:ext cx="1027938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sz="2000" b="1" dirty="0">
                <a:latin typeface="Gadugi" panose="020B0502040204020203" pitchFamily="34" charset="0"/>
                <a:ea typeface="宋体" panose="02010600030101010101" pitchFamily="2" charset="-122"/>
              </a:rPr>
              <a:t>会议纪要文件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</a:rPr>
              <a:t>会议纪要文件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9375" y="1374775"/>
            <a:ext cx="9178925" cy="5347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" y="1437005"/>
            <a:ext cx="11190605" cy="461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部门议题发布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部门议题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8690" y="1480820"/>
            <a:ext cx="10462895" cy="5173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1728470"/>
            <a:ext cx="11414760" cy="392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部门议题表单和流程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部门议题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7920" y="1374775"/>
            <a:ext cx="10503535" cy="5394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230" y="1821180"/>
            <a:ext cx="10035540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督查督办发起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督查督办审批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2795" y="1525905"/>
            <a:ext cx="10368280" cy="5149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1525905"/>
            <a:ext cx="1152334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登录方式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645068" y="842838"/>
            <a:ext cx="3063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---</a:t>
            </a:r>
            <a:r>
              <a:rPr lang="zh-CN" altLang="en-US" sz="2000" b="1" dirty="0">
                <a:solidFill>
                  <a:prstClr val="black"/>
                </a:solidFill>
              </a:rPr>
              <a:t>输入登录账号、密码</a:t>
            </a:r>
            <a:endParaRPr lang="zh-CN" altLang="zh-CN" sz="2000" b="1" dirty="0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48494" y="1825787"/>
            <a:ext cx="25167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</a:rPr>
              <a:t>在登录界面，输入登录名为职工号，密码为统一身份认证密码；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</a:rPr>
              <a:t>登录失败等异常请联系信息化建设与管理中心查询身份信息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345" y="1407160"/>
            <a:ext cx="7983855" cy="501142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督查督办表单流程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督查督办审批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6640" y="1642110"/>
            <a:ext cx="10259695" cy="4688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4970" y="1344930"/>
            <a:ext cx="8862060" cy="416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用印申请发起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用印申请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550" y="1487170"/>
            <a:ext cx="10902315" cy="5029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20" y="1355725"/>
            <a:ext cx="12174220" cy="415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用印申请表单流程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用印申请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680" y="1518285"/>
            <a:ext cx="10869295" cy="5088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455" y="1355725"/>
            <a:ext cx="6687185" cy="5351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" y="1722120"/>
            <a:ext cx="11963400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信息发布查看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信息发布查看</a:t>
            </a:r>
            <a:endParaRPr lang="en-US" altLang="zh-CN" sz="2000" dirty="0">
              <a:solidFill>
                <a:prstClr val="white"/>
              </a:solidFill>
              <a:latin typeface="Gadugi" panose="020B0502040204020203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3430" y="1488440"/>
            <a:ext cx="9616440" cy="5158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90" y="1853565"/>
            <a:ext cx="11181715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信息发布审批发起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信息发布审批</a:t>
            </a:r>
            <a:endParaRPr lang="en-US" altLang="zh-CN" sz="2000" dirty="0">
              <a:solidFill>
                <a:prstClr val="white"/>
              </a:solidFill>
              <a:latin typeface="Gadugi" panose="020B0502040204020203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28750" y="1374775"/>
            <a:ext cx="9334500" cy="53873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10" y="1652905"/>
            <a:ext cx="10034905" cy="330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信息发布审批流程表单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信息发布审批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870" y="1374775"/>
            <a:ext cx="11986260" cy="4991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750" y="2011680"/>
            <a:ext cx="7810500" cy="283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用车申请发起</a:t>
            </a:r>
            <a:endParaRPr lang="zh-CN" altLang="en-US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用车申请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0075" y="1465580"/>
            <a:ext cx="11325225" cy="4983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080" y="1751965"/>
            <a:ext cx="11412220" cy="381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用车申请审批流程表单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用车申请</a:t>
            </a:r>
            <a:endParaRPr lang="en-US" altLang="zh-CN" sz="2000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7920" y="1481455"/>
            <a:ext cx="10107295" cy="51733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955" y="1355725"/>
            <a:ext cx="981519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04415" y="1603375"/>
            <a:ext cx="8660130" cy="50717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档案借阅发起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档案借阅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95" y="1666875"/>
            <a:ext cx="1162494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档案借阅审批流程表单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档案借阅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9155" y="1577340"/>
            <a:ext cx="10330815" cy="4398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090" y="1386840"/>
            <a:ext cx="9989820" cy="408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1680" y="1242695"/>
            <a:ext cx="11177905" cy="51809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应用界面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767898" y="842838"/>
            <a:ext cx="2381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/>
              <a:t>---OA</a:t>
            </a:r>
            <a:r>
              <a:rPr lang="zh-CN" altLang="en-US" sz="2000" b="1" dirty="0"/>
              <a:t>首页</a:t>
            </a:r>
            <a:endParaRPr lang="zh-CN" altLang="zh-CN" sz="2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4756150" y="22040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42105" y="3302000"/>
            <a:ext cx="1934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需要办理的事项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190230" y="3302000"/>
            <a:ext cx="1934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已经办理的事项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4905" y="5153025"/>
            <a:ext cx="1761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功能菜单导航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833610" y="1694180"/>
            <a:ext cx="1812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站内信</a:t>
            </a:r>
          </a:p>
          <a:p>
            <a:r>
              <a:rPr lang="zh-CN" altLang="en-US"/>
              <a:t>以及收到的提醒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物品领用发起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物品领用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20800" y="1621155"/>
            <a:ext cx="9300845" cy="504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05" y="1802130"/>
            <a:ext cx="11044555" cy="450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物品领用审批流程表单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物品领用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3260" y="1623060"/>
            <a:ext cx="10825480" cy="4789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" y="2312670"/>
            <a:ext cx="10988040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56360" y="1356995"/>
            <a:ext cx="7898130" cy="51809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工作用餐发起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工作用餐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" y="1532255"/>
            <a:ext cx="11500485" cy="408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7920" y="956945"/>
            <a:ext cx="8887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latin typeface="Gadugi" panose="020B0502040204020203" pitchFamily="34" charset="0"/>
                <a:ea typeface="宋体" panose="02010600030101010101" pitchFamily="2" charset="-122"/>
              </a:rPr>
              <a:t>工作用餐审批流程表单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0" y="38317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Gadugi" panose="020B0502040204020203" pitchFamily="34" charset="0"/>
                <a:ea typeface="宋体" panose="02010600030101010101" pitchFamily="2" charset="-122"/>
                <a:sym typeface="+mn-ea"/>
              </a:rPr>
              <a:t>工作用餐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0895" y="1374775"/>
            <a:ext cx="9820910" cy="5020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7900" y="1407795"/>
            <a:ext cx="6895465" cy="457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LB的PPT\图片素材\等着你整理！\本本收集QQ3596717 (5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4" b="11937"/>
          <a:stretch>
            <a:fillRect/>
          </a:stretch>
        </p:blipFill>
        <p:spPr bwMode="auto">
          <a:xfrm>
            <a:off x="4442460" y="664846"/>
            <a:ext cx="5800726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813561" y="1325880"/>
            <a:ext cx="1055370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560" dirty="0">
                <a:solidFill>
                  <a:srgbClr val="969696"/>
                </a:solidFill>
                <a:latin typeface="方正兰亭特黑_GBK" charset="-122"/>
                <a:ea typeface="DFKai-SB" pitchFamily="65" charset="-120"/>
              </a:rPr>
              <a:t>2</a:t>
            </a:r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3194683" y="3678551"/>
            <a:ext cx="1993581" cy="1126462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360" dirty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移动端</a:t>
            </a:r>
            <a:endParaRPr lang="en-US" altLang="zh-CN" sz="3360" dirty="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360" dirty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使用说明</a:t>
            </a:r>
          </a:p>
        </p:txBody>
      </p:sp>
      <p:cxnSp>
        <p:nvCxnSpPr>
          <p:cNvPr id="59397" name="直接连接符 7"/>
          <p:cNvCxnSpPr>
            <a:cxnSpLocks noChangeShapeType="1"/>
          </p:cNvCxnSpPr>
          <p:nvPr/>
        </p:nvCxnSpPr>
        <p:spPr bwMode="auto">
          <a:xfrm>
            <a:off x="2950846" y="2634616"/>
            <a:ext cx="0" cy="193548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398" name="直接连接符 8"/>
          <p:cNvCxnSpPr>
            <a:cxnSpLocks noChangeShapeType="1"/>
          </p:cNvCxnSpPr>
          <p:nvPr/>
        </p:nvCxnSpPr>
        <p:spPr bwMode="auto">
          <a:xfrm>
            <a:off x="1813561" y="3531870"/>
            <a:ext cx="4370070" cy="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6" name="直接连接符 10"/>
          <p:cNvCxnSpPr>
            <a:cxnSpLocks noChangeShapeType="1"/>
          </p:cNvCxnSpPr>
          <p:nvPr/>
        </p:nvCxnSpPr>
        <p:spPr bwMode="auto">
          <a:xfrm>
            <a:off x="2954656" y="-2815590"/>
            <a:ext cx="0" cy="27813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7" name="TextBox 11"/>
          <p:cNvSpPr txBox="1">
            <a:spLocks noChangeArrowheads="1"/>
          </p:cNvSpPr>
          <p:nvPr/>
        </p:nvSpPr>
        <p:spPr bwMode="auto">
          <a:xfrm>
            <a:off x="2227898" y="3863217"/>
            <a:ext cx="146875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60" dirty="0">
                <a:solidFill>
                  <a:srgbClr val="0070C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&gt;&gt;&gt;</a:t>
            </a:r>
            <a:endParaRPr lang="zh-CN" altLang="en-US" sz="2160" dirty="0">
              <a:solidFill>
                <a:srgbClr val="0070C0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4.72222E-6 0.909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47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43698 0.0038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/>
      <p:bldP spid="58372" grpId="0" animBg="1" autoUpdateAnimBg="0"/>
      <p:bldP spid="58377" grpId="0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4"/>
            <a:ext cx="1835727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下载方式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635434" y="961788"/>
            <a:ext cx="597038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移动端下载企业微信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app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15022" y="2531093"/>
            <a:ext cx="3285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*</a:t>
            </a:r>
            <a:r>
              <a:rPr lang="zh-CN" altLang="en-US" sz="2000" b="1" dirty="0">
                <a:solidFill>
                  <a:srgbClr val="FF0000"/>
                </a:solidFill>
              </a:rPr>
              <a:t>在手机应用商城中搜索‘企业微信’直接下载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535" y="1480185"/>
            <a:ext cx="2388235" cy="517588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9985" y="1635760"/>
            <a:ext cx="2268855" cy="4917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3630" y="1635760"/>
            <a:ext cx="2282190" cy="4947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5350" y="1557655"/>
            <a:ext cx="2286635" cy="4956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388745"/>
            <a:ext cx="2364105" cy="51257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838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登录方式</a:t>
            </a:r>
          </a:p>
        </p:txBody>
      </p:sp>
      <p:sp>
        <p:nvSpPr>
          <p:cNvPr id="15" name="文本框 7"/>
          <p:cNvSpPr txBox="1"/>
          <p:nvPr/>
        </p:nvSpPr>
        <p:spPr>
          <a:xfrm>
            <a:off x="225425" y="4474845"/>
            <a:ext cx="3291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en-US" b="1" dirty="0">
                <a:solidFill>
                  <a:srgbClr val="FF0000"/>
                </a:solidFill>
              </a:rPr>
              <a:t>选择长春医学高等专科院校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25266" y="5500254"/>
            <a:ext cx="284334" cy="48490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"/>
          <p:cNvSpPr txBox="1"/>
          <p:nvPr/>
        </p:nvSpPr>
        <p:spPr>
          <a:xfrm>
            <a:off x="1753526" y="916072"/>
            <a:ext cx="701640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进入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【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企业微信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】-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登录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-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选择学校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---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进入到移动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应用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</a:endParaRPr>
          </a:p>
        </p:txBody>
      </p:sp>
      <p:sp>
        <p:nvSpPr>
          <p:cNvPr id="13" name="箭头: 右 12"/>
          <p:cNvSpPr/>
          <p:nvPr/>
        </p:nvSpPr>
        <p:spPr>
          <a:xfrm>
            <a:off x="2794000" y="3683000"/>
            <a:ext cx="331635" cy="177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7"/>
          <p:cNvSpPr txBox="1"/>
          <p:nvPr/>
        </p:nvSpPr>
        <p:spPr>
          <a:xfrm>
            <a:off x="6677660" y="4578350"/>
            <a:ext cx="14573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en-US" b="1" dirty="0">
                <a:solidFill>
                  <a:srgbClr val="FF0000"/>
                </a:solidFill>
              </a:rPr>
              <a:t>工作台中找到移动</a:t>
            </a:r>
            <a:r>
              <a:rPr lang="en-US" altLang="zh-CN" b="1" dirty="0">
                <a:solidFill>
                  <a:srgbClr val="FF0000"/>
                </a:solidFill>
              </a:rPr>
              <a:t>OA</a:t>
            </a:r>
            <a:r>
              <a:rPr lang="zh-CN" altLang="en-US" b="1" dirty="0">
                <a:solidFill>
                  <a:srgbClr val="FF0000"/>
                </a:solidFill>
              </a:rPr>
              <a:t>应用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3799547" y="3925339"/>
            <a:ext cx="248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en-US" b="1" dirty="0">
                <a:solidFill>
                  <a:srgbClr val="FF0000"/>
                </a:solidFill>
              </a:rPr>
              <a:t>点击进入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7" name="文本框 7"/>
          <p:cNvSpPr txBox="1"/>
          <p:nvPr>
            <p:custDataLst>
              <p:tags r:id="rId1"/>
            </p:custDataLst>
          </p:nvPr>
        </p:nvSpPr>
        <p:spPr>
          <a:xfrm>
            <a:off x="9175750" y="5281295"/>
            <a:ext cx="14573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4.</a:t>
            </a:r>
            <a:r>
              <a:rPr lang="zh-CN" b="1" dirty="0">
                <a:solidFill>
                  <a:srgbClr val="FF0000"/>
                </a:solidFill>
              </a:rPr>
              <a:t>输入统一身份认证账号密码登录即可</a:t>
            </a:r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695" y="930275"/>
            <a:ext cx="2689860" cy="58369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838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页面介绍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2102543" y="442559"/>
            <a:ext cx="10089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移动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基本功能介绍：待办处理：选择具体待办、查看概要、详情、流转记录等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711163" y="3783140"/>
            <a:ext cx="439411" cy="293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8"/>
          <p:cNvSpPr/>
          <p:nvPr/>
        </p:nvSpPr>
        <p:spPr>
          <a:xfrm>
            <a:off x="8880566" y="3810849"/>
            <a:ext cx="439411" cy="293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1036874" y="1553567"/>
            <a:ext cx="540951" cy="4604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019425" y="930275"/>
            <a:ext cx="2819400" cy="5814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50610" y="930275"/>
            <a:ext cx="2796540" cy="58597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258935" y="842645"/>
            <a:ext cx="2735580" cy="590169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待办处理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835843" y="862929"/>
            <a:ext cx="53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移动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基本功能介绍：待办处理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852382" y="3769153"/>
            <a:ext cx="723331" cy="407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541103" y="3709619"/>
            <a:ext cx="673247" cy="400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7"/>
          <p:cNvSpPr txBox="1"/>
          <p:nvPr/>
        </p:nvSpPr>
        <p:spPr>
          <a:xfrm>
            <a:off x="7287905" y="1463000"/>
            <a:ext cx="37599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</a:rPr>
              <a:t>选择‘办理’；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</a:rPr>
              <a:t>填写意见，选择下一步、下一步办理人、如需消息提醒，可进行选择；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</a:rPr>
              <a:t>确认信息无误后，选择提交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86"/>
          <a:stretch>
            <a:fillRect/>
          </a:stretch>
        </p:blipFill>
        <p:spPr>
          <a:xfrm>
            <a:off x="7374090" y="3851563"/>
            <a:ext cx="4096326" cy="2704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4355" y="1263015"/>
            <a:ext cx="2421890" cy="5226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883660" y="1283335"/>
            <a:ext cx="2416175" cy="520255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68775" y="2028825"/>
            <a:ext cx="2651760" cy="3550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2295" y="1476375"/>
            <a:ext cx="2488565" cy="52939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838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待阅处理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835843" y="862929"/>
            <a:ext cx="53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移动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基本功能介绍：待阅处理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803564" y="5798127"/>
            <a:ext cx="514564" cy="57265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右箭头 5"/>
          <p:cNvSpPr/>
          <p:nvPr/>
        </p:nvSpPr>
        <p:spPr>
          <a:xfrm>
            <a:off x="3023448" y="3804215"/>
            <a:ext cx="723331" cy="407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7"/>
          <p:cNvSpPr txBox="1"/>
          <p:nvPr/>
        </p:nvSpPr>
        <p:spPr>
          <a:xfrm>
            <a:off x="7165074" y="2376031"/>
            <a:ext cx="40150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</a:rPr>
              <a:t>阅件的文只需要查看即可；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</a:rPr>
              <a:t>移动端查看后，选择‘已阅’按钮，确认已读；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</a:rPr>
              <a:t>操作</a:t>
            </a:r>
            <a:r>
              <a:rPr lang="en-US" altLang="zh-CN" sz="2000" b="1" dirty="0">
                <a:solidFill>
                  <a:srgbClr val="FF0000"/>
                </a:solidFill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</a:rPr>
              <a:t>后，则在待办中已阅消失。进入到已办中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399191" y="3142603"/>
            <a:ext cx="514564" cy="57265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5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应用界面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767898" y="842838"/>
            <a:ext cx="2381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/>
              <a:t>---OA</a:t>
            </a:r>
            <a:r>
              <a:rPr lang="zh-CN" altLang="en-US" sz="2000" b="1" dirty="0"/>
              <a:t>首页</a:t>
            </a:r>
            <a:endParaRPr lang="zh-CN" altLang="zh-CN" sz="2000" b="1" dirty="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6010" y="1242695"/>
            <a:ext cx="10504805" cy="5349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88690" y="3665220"/>
            <a:ext cx="3456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学校所发布的文件，点击即可查看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287260" y="3060700"/>
            <a:ext cx="3456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学校所发布的通知公告，点击即可查看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30370" y="1342390"/>
            <a:ext cx="22688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点击更多，可跳转到</a:t>
            </a:r>
          </a:p>
          <a:p>
            <a:r>
              <a:rPr lang="zh-CN" altLang="en-US"/>
              <a:t>校级文件的详细页面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73445" y="51733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学校所发布的会议安排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87780" y="4283710"/>
            <a:ext cx="2200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需要经常下载的文件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9305" y="1263015"/>
            <a:ext cx="2727960" cy="54025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8838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信息查询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835843" y="862929"/>
            <a:ext cx="53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移动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信息查询：以校级文件为例说明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7054519" y="3262861"/>
            <a:ext cx="293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*附件和正文可在线预览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2633616" y="3786647"/>
            <a:ext cx="376304" cy="3548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右箭头 4"/>
          <p:cNvSpPr/>
          <p:nvPr/>
        </p:nvSpPr>
        <p:spPr>
          <a:xfrm>
            <a:off x="3517043" y="3475160"/>
            <a:ext cx="678866" cy="3756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7"/>
          <p:cNvSpPr txBox="1"/>
          <p:nvPr/>
        </p:nvSpPr>
        <p:spPr>
          <a:xfrm>
            <a:off x="7165074" y="1437328"/>
            <a:ext cx="293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*看到文件多少取决于文件发布的范围和登录人的信息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71975" y="1283335"/>
            <a:ext cx="2682240" cy="500634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8384"/>
            <a:ext cx="1979953" cy="554453"/>
          </a:xfrm>
          <a:prstGeom prst="rect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5" dirty="0">
                <a:solidFill>
                  <a:prstClr val="white"/>
                </a:solidFill>
              </a:rPr>
              <a:t>疑问解答</a:t>
            </a:r>
          </a:p>
        </p:txBody>
      </p:sp>
      <p:sp>
        <p:nvSpPr>
          <p:cNvPr id="23" name="TextBox 2"/>
          <p:cNvSpPr txBox="1"/>
          <p:nvPr/>
        </p:nvSpPr>
        <p:spPr>
          <a:xfrm>
            <a:off x="2144144" y="842837"/>
            <a:ext cx="7016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Gadugi" panose="020B0502040204020203" pitchFamily="34" charset="0"/>
                <a:ea typeface="Gadugi" panose="020B0502040204020203" pitchFamily="34" charset="0"/>
              </a:rPr>
              <a:t>——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微信扫码加入</a:t>
            </a:r>
            <a:r>
              <a:rPr lang="en-US" altLang="zh-CN" sz="2000" b="1" dirty="0">
                <a:solidFill>
                  <a:prstClr val="black"/>
                </a:solidFill>
                <a:latin typeface="Gadugi" panose="020B0502040204020203" pitchFamily="34" charset="0"/>
              </a:rPr>
              <a:t>OA</a:t>
            </a:r>
            <a:r>
              <a:rPr lang="zh-CN" altLang="en-US" sz="2000" b="1" dirty="0">
                <a:solidFill>
                  <a:prstClr val="black"/>
                </a:solidFill>
                <a:latin typeface="Gadugi" panose="020B0502040204020203" pitchFamily="34" charset="0"/>
              </a:rPr>
              <a:t>交流群</a:t>
            </a:r>
            <a:endParaRPr lang="en-US" altLang="zh-CN" sz="2000" b="1" dirty="0">
              <a:solidFill>
                <a:prstClr val="black"/>
              </a:solidFill>
              <a:latin typeface="Gadugi" panose="020B0502040204020203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7089A6-E558-24FF-A731-ECD795C36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953" y="1513500"/>
            <a:ext cx="4478040" cy="523353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LB的PPT\图片素材\等着你整理！\本本收集QQ3596717 (5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4" b="11937"/>
          <a:stretch>
            <a:fillRect/>
          </a:stretch>
        </p:blipFill>
        <p:spPr bwMode="auto">
          <a:xfrm>
            <a:off x="4442460" y="664846"/>
            <a:ext cx="5800726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1813561" y="1325880"/>
            <a:ext cx="1055370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560" dirty="0">
                <a:solidFill>
                  <a:srgbClr val="969696"/>
                </a:solidFill>
                <a:latin typeface="方正兰亭特黑_GBK" charset="-122"/>
                <a:ea typeface="DFKai-SB" pitchFamily="65" charset="-120"/>
              </a:rPr>
              <a:t>1</a:t>
            </a:r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3171826" y="3709036"/>
            <a:ext cx="2026920" cy="60939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360" dirty="0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功能介绍</a:t>
            </a:r>
          </a:p>
        </p:txBody>
      </p:sp>
      <p:cxnSp>
        <p:nvCxnSpPr>
          <p:cNvPr id="59397" name="直接连接符 7"/>
          <p:cNvCxnSpPr>
            <a:cxnSpLocks noChangeShapeType="1"/>
          </p:cNvCxnSpPr>
          <p:nvPr/>
        </p:nvCxnSpPr>
        <p:spPr bwMode="auto">
          <a:xfrm>
            <a:off x="2950846" y="2634616"/>
            <a:ext cx="0" cy="193548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398" name="直接连接符 8"/>
          <p:cNvCxnSpPr>
            <a:cxnSpLocks noChangeShapeType="1"/>
          </p:cNvCxnSpPr>
          <p:nvPr/>
        </p:nvCxnSpPr>
        <p:spPr bwMode="auto">
          <a:xfrm>
            <a:off x="1813561" y="3531870"/>
            <a:ext cx="4370070" cy="0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76" name="直接连接符 10"/>
          <p:cNvCxnSpPr>
            <a:cxnSpLocks noChangeShapeType="1"/>
          </p:cNvCxnSpPr>
          <p:nvPr/>
        </p:nvCxnSpPr>
        <p:spPr bwMode="auto">
          <a:xfrm>
            <a:off x="2954656" y="-2815590"/>
            <a:ext cx="0" cy="278130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377" name="TextBox 11"/>
          <p:cNvSpPr txBox="1">
            <a:spLocks noChangeArrowheads="1"/>
          </p:cNvSpPr>
          <p:nvPr/>
        </p:nvSpPr>
        <p:spPr bwMode="auto">
          <a:xfrm>
            <a:off x="2227898" y="3863217"/>
            <a:ext cx="146875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160" dirty="0">
                <a:solidFill>
                  <a:srgbClr val="0070C0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&gt;&gt;&gt;</a:t>
            </a:r>
            <a:endParaRPr lang="zh-CN" altLang="en-US" sz="2160" dirty="0">
              <a:solidFill>
                <a:srgbClr val="0070C0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4.72222E-6 0.909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47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43698 0.0038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/>
      <p:bldP spid="58372" grpId="0" animBg="1" autoUpdateAnimBg="0"/>
      <p:bldP spid="5837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e640ad2-57ad-487e-a08d-7654fac8be89"/>
  <p:tag name="COMMONDATA" val="eyJoZGlkIjoiMWQ4NTkwNmFiY2M5MGQzMzUyYmZkYTI0Zjg4Nzk3Mm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4_自定义设计方案">
  <a:themeElements>
    <a:clrScheme name="自定义 2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72FD"/>
      </a:accent1>
      <a:accent2>
        <a:srgbClr val="00B0F1"/>
      </a:accent2>
      <a:accent3>
        <a:srgbClr val="1272FD"/>
      </a:accent3>
      <a:accent4>
        <a:srgbClr val="00B0F1"/>
      </a:accent4>
      <a:accent5>
        <a:srgbClr val="1272FD"/>
      </a:accent5>
      <a:accent6>
        <a:srgbClr val="00B0F1"/>
      </a:accent6>
      <a:hlink>
        <a:srgbClr val="1272FD"/>
      </a:hlink>
      <a:folHlink>
        <a:srgbClr val="00B0F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演示文稿1">
  <a:themeElements>
    <a:clrScheme name="3_演示文稿1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演示文稿1">
      <a:majorFont>
        <a:latin typeface="微软雅黑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演示文稿1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自定义设计方案">
  <a:themeElements>
    <a:clrScheme name="自定义 2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72FD"/>
      </a:accent1>
      <a:accent2>
        <a:srgbClr val="00B0F1"/>
      </a:accent2>
      <a:accent3>
        <a:srgbClr val="1272FD"/>
      </a:accent3>
      <a:accent4>
        <a:srgbClr val="00B0F1"/>
      </a:accent4>
      <a:accent5>
        <a:srgbClr val="1272FD"/>
      </a:accent5>
      <a:accent6>
        <a:srgbClr val="00B0F1"/>
      </a:accent6>
      <a:hlink>
        <a:srgbClr val="1272FD"/>
      </a:hlink>
      <a:folHlink>
        <a:srgbClr val="00B0F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0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1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2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3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4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15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2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3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4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5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6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7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8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ppt/theme/themeOverride9.xml><?xml version="1.0" encoding="utf-8"?>
<a:themeOverride xmlns:a="http://schemas.openxmlformats.org/drawingml/2006/main">
  <a:clrScheme name="自定义 297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272FD"/>
    </a:accent1>
    <a:accent2>
      <a:srgbClr val="00B0F1"/>
    </a:accent2>
    <a:accent3>
      <a:srgbClr val="1272FD"/>
    </a:accent3>
    <a:accent4>
      <a:srgbClr val="00B0F1"/>
    </a:accent4>
    <a:accent5>
      <a:srgbClr val="1272FD"/>
    </a:accent5>
    <a:accent6>
      <a:srgbClr val="00B0F1"/>
    </a:accent6>
    <a:hlink>
      <a:srgbClr val="1272FD"/>
    </a:hlink>
    <a:folHlink>
      <a:srgbClr val="00B0F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1964</Words>
  <Application>Microsoft Office PowerPoint</Application>
  <PresentationFormat>宽屏</PresentationFormat>
  <Paragraphs>246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81</vt:i4>
      </vt:variant>
    </vt:vector>
  </HeadingPairs>
  <TitlesOfParts>
    <vt:vector size="96" baseType="lpstr">
      <vt:lpstr>方正兰亭特黑_GBK</vt:lpstr>
      <vt:lpstr>黑体</vt:lpstr>
      <vt:lpstr>宋体</vt:lpstr>
      <vt:lpstr>微软雅黑</vt:lpstr>
      <vt:lpstr>Arial</vt:lpstr>
      <vt:lpstr>Calibri</vt:lpstr>
      <vt:lpstr>Calibri Light</vt:lpstr>
      <vt:lpstr>Franklin Gothic Medium</vt:lpstr>
      <vt:lpstr>Gadugi</vt:lpstr>
      <vt:lpstr>Wingdings</vt:lpstr>
      <vt:lpstr>4_自定义设计方案</vt:lpstr>
      <vt:lpstr>3_演示文稿1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晋 思远</dc:creator>
  <cp:lastModifiedBy>晋 思远</cp:lastModifiedBy>
  <cp:revision>961</cp:revision>
  <dcterms:created xsi:type="dcterms:W3CDTF">2018-10-15T11:01:00Z</dcterms:created>
  <dcterms:modified xsi:type="dcterms:W3CDTF">2023-07-10T07:03:59Z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36C0756FD1E843A5B4F4BD693674E803_12</vt:lpwstr>
  </property>
  <property fmtid="{D5CDD505-2E9C-101B-9397-08002B2CF9AE}" pid="3" name="KSOProductBuildVer">
    <vt:lpwstr>2052-11.1.0.14309</vt:lpwstr>
  </property>
</Properties>
</file>